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21945600"/>
  <p:notesSz cx="9296400" cy="70104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4" autoAdjust="0"/>
    <p:restoredTop sz="98501" autoAdjust="0"/>
  </p:normalViewPr>
  <p:slideViewPr>
    <p:cSldViewPr>
      <p:cViewPr>
        <p:scale>
          <a:sx n="50" d="100"/>
          <a:sy n="50" d="100"/>
        </p:scale>
        <p:origin x="-3144" y="-4164"/>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31063AFB-78AA-4038-A9E4-E018B5822743}" type="datetimeFigureOut">
              <a:rPr lang="en-US" smtClean="0"/>
              <a:t>2/19/2017</a:t>
            </a:fld>
            <a:endParaRPr lang="en-US"/>
          </a:p>
        </p:txBody>
      </p:sp>
      <p:sp>
        <p:nvSpPr>
          <p:cNvPr id="4" name="Slide Image Placeholder 3"/>
          <p:cNvSpPr>
            <a:spLocks noGrp="1" noRot="1" noChangeAspect="1"/>
          </p:cNvSpPr>
          <p:nvPr>
            <p:ph type="sldImg" idx="2"/>
          </p:nvPr>
        </p:nvSpPr>
        <p:spPr>
          <a:xfrm>
            <a:off x="2676525" y="525463"/>
            <a:ext cx="394335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9561DBB6-928F-44D4-B7CA-16878393C91A}" type="slidenum">
              <a:rPr lang="en-US" smtClean="0"/>
              <a:t>‹#›</a:t>
            </a:fld>
            <a:endParaRPr lang="en-US"/>
          </a:p>
        </p:txBody>
      </p:sp>
    </p:spTree>
    <p:extLst>
      <p:ext uri="{BB962C8B-B14F-4D97-AF65-F5344CB8AC3E}">
        <p14:creationId xmlns:p14="http://schemas.microsoft.com/office/powerpoint/2010/main" val="2758799139"/>
      </p:ext>
    </p:extLst>
  </p:cSld>
  <p:clrMap bg1="lt1" tx1="dk1" bg2="lt2" tx2="dk2" accent1="accent1" accent2="accent2" accent3="accent3" accent4="accent4" accent5="accent5" accent6="accent6" hlink="hlink" folHlink="folHlink"/>
  <p:notesStyle>
    <a:lvl1pPr marL="0" algn="l" defTabSz="3135020" rtl="0" eaLnBrk="1" latinLnBrk="0" hangingPunct="1">
      <a:defRPr sz="4100" kern="1200">
        <a:solidFill>
          <a:schemeClr val="tx1"/>
        </a:solidFill>
        <a:latin typeface="+mn-lt"/>
        <a:ea typeface="+mn-ea"/>
        <a:cs typeface="+mn-cs"/>
      </a:defRPr>
    </a:lvl1pPr>
    <a:lvl2pPr marL="1567510" algn="l" defTabSz="3135020" rtl="0" eaLnBrk="1" latinLnBrk="0" hangingPunct="1">
      <a:defRPr sz="4100" kern="1200">
        <a:solidFill>
          <a:schemeClr val="tx1"/>
        </a:solidFill>
        <a:latin typeface="+mn-lt"/>
        <a:ea typeface="+mn-ea"/>
        <a:cs typeface="+mn-cs"/>
      </a:defRPr>
    </a:lvl2pPr>
    <a:lvl3pPr marL="3135020" algn="l" defTabSz="3135020" rtl="0" eaLnBrk="1" latinLnBrk="0" hangingPunct="1">
      <a:defRPr sz="4100" kern="1200">
        <a:solidFill>
          <a:schemeClr val="tx1"/>
        </a:solidFill>
        <a:latin typeface="+mn-lt"/>
        <a:ea typeface="+mn-ea"/>
        <a:cs typeface="+mn-cs"/>
      </a:defRPr>
    </a:lvl3pPr>
    <a:lvl4pPr marL="4702531" algn="l" defTabSz="3135020" rtl="0" eaLnBrk="1" latinLnBrk="0" hangingPunct="1">
      <a:defRPr sz="4100" kern="1200">
        <a:solidFill>
          <a:schemeClr val="tx1"/>
        </a:solidFill>
        <a:latin typeface="+mn-lt"/>
        <a:ea typeface="+mn-ea"/>
        <a:cs typeface="+mn-cs"/>
      </a:defRPr>
    </a:lvl4pPr>
    <a:lvl5pPr marL="6270041" algn="l" defTabSz="3135020" rtl="0" eaLnBrk="1" latinLnBrk="0" hangingPunct="1">
      <a:defRPr sz="4100" kern="1200">
        <a:solidFill>
          <a:schemeClr val="tx1"/>
        </a:solidFill>
        <a:latin typeface="+mn-lt"/>
        <a:ea typeface="+mn-ea"/>
        <a:cs typeface="+mn-cs"/>
      </a:defRPr>
    </a:lvl5pPr>
    <a:lvl6pPr marL="7837551" algn="l" defTabSz="3135020" rtl="0" eaLnBrk="1" latinLnBrk="0" hangingPunct="1">
      <a:defRPr sz="4100" kern="1200">
        <a:solidFill>
          <a:schemeClr val="tx1"/>
        </a:solidFill>
        <a:latin typeface="+mn-lt"/>
        <a:ea typeface="+mn-ea"/>
        <a:cs typeface="+mn-cs"/>
      </a:defRPr>
    </a:lvl6pPr>
    <a:lvl7pPr marL="9405061" algn="l" defTabSz="3135020" rtl="0" eaLnBrk="1" latinLnBrk="0" hangingPunct="1">
      <a:defRPr sz="4100" kern="1200">
        <a:solidFill>
          <a:schemeClr val="tx1"/>
        </a:solidFill>
        <a:latin typeface="+mn-lt"/>
        <a:ea typeface="+mn-ea"/>
        <a:cs typeface="+mn-cs"/>
      </a:defRPr>
    </a:lvl7pPr>
    <a:lvl8pPr marL="10972571" algn="l" defTabSz="3135020" rtl="0" eaLnBrk="1" latinLnBrk="0" hangingPunct="1">
      <a:defRPr sz="4100" kern="1200">
        <a:solidFill>
          <a:schemeClr val="tx1"/>
        </a:solidFill>
        <a:latin typeface="+mn-lt"/>
        <a:ea typeface="+mn-ea"/>
        <a:cs typeface="+mn-cs"/>
      </a:defRPr>
    </a:lvl8pPr>
    <a:lvl9pPr marL="12540082" algn="l" defTabSz="3135020"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1DBB6-928F-44D4-B7CA-16878393C91A}" type="slidenum">
              <a:rPr lang="en-US" smtClean="0"/>
              <a:t>1</a:t>
            </a:fld>
            <a:endParaRPr lang="en-US"/>
          </a:p>
        </p:txBody>
      </p:sp>
    </p:spTree>
    <p:extLst>
      <p:ext uri="{BB962C8B-B14F-4D97-AF65-F5344CB8AC3E}">
        <p14:creationId xmlns:p14="http://schemas.microsoft.com/office/powerpoint/2010/main" val="249685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3"/>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a:t>Click to edit Master title style</a:t>
            </a:r>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1D8BD707-D9CF-40AE-B4C6-C98DA3205C09}" type="datetimeFigureOut">
              <a:rPr lang="en-US" smtClean="0"/>
              <a:pPr/>
              <a:t>2/19/2017</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552"/>
            <a:ext cx="32918400" cy="3139321"/>
          </a:xfrm>
          <a:prstGeom prst="rect">
            <a:avLst/>
          </a:prstGeom>
          <a:solidFill>
            <a:schemeClr val="tx2">
              <a:lumMod val="75000"/>
            </a:schemeClr>
          </a:solidFill>
        </p:spPr>
        <p:txBody>
          <a:bodyPr wrap="square">
            <a:spAutoFit/>
          </a:bodyPr>
          <a:lstStyle/>
          <a:p>
            <a:pPr algn="ctr"/>
            <a:endParaRPr lang="en-US" sz="6600" b="1" dirty="0">
              <a:solidFill>
                <a:srgbClr val="FFFF00"/>
              </a:solidFill>
              <a:latin typeface="Arial" panose="020B0604020202020204" pitchFamily="34" charset="0"/>
              <a:cs typeface="Arial" panose="020B0604020202020204" pitchFamily="34" charset="0"/>
            </a:endParaRPr>
          </a:p>
          <a:p>
            <a:pPr algn="ctr"/>
            <a:endParaRPr lang="en-US" sz="6600" b="1" dirty="0">
              <a:solidFill>
                <a:srgbClr val="FFFF00"/>
              </a:solidFill>
              <a:latin typeface="Arial" panose="020B0604020202020204" pitchFamily="34" charset="0"/>
              <a:cs typeface="Arial" panose="020B0604020202020204" pitchFamily="34" charset="0"/>
            </a:endParaRPr>
          </a:p>
          <a:p>
            <a:pPr algn="ctr"/>
            <a:endParaRPr lang="en-US" sz="6600" b="1" dirty="0">
              <a:solidFill>
                <a:srgbClr val="FFFF00"/>
              </a:solidFill>
              <a:latin typeface="Arial" panose="020B0604020202020204" pitchFamily="34" charset="0"/>
              <a:cs typeface="Arial" panose="020B0604020202020204" pitchFamily="34" charset="0"/>
            </a:endParaRPr>
          </a:p>
        </p:txBody>
      </p:sp>
      <p:sp>
        <p:nvSpPr>
          <p:cNvPr id="4" name="Rectangle 3"/>
          <p:cNvSpPr/>
          <p:nvPr/>
        </p:nvSpPr>
        <p:spPr>
          <a:xfrm>
            <a:off x="4084940" y="120365"/>
            <a:ext cx="21518260" cy="2185214"/>
          </a:xfrm>
          <a:prstGeom prst="rect">
            <a:avLst/>
          </a:prstGeom>
          <a:solidFill>
            <a:schemeClr val="tx2">
              <a:lumMod val="75000"/>
            </a:schemeClr>
          </a:solidFill>
        </p:spPr>
        <p:txBody>
          <a:bodyPr wrap="square">
            <a:spAutoFit/>
          </a:bodyPr>
          <a:lstStyle/>
          <a:p>
            <a:pPr algn="ctr"/>
            <a:r>
              <a:rPr lang="en-US" sz="4800" b="1" dirty="0">
                <a:solidFill>
                  <a:srgbClr val="FFFF00"/>
                </a:solidFill>
                <a:latin typeface="Arial" panose="020B0604020202020204" pitchFamily="34" charset="0"/>
                <a:cs typeface="Arial" panose="020B0604020202020204" pitchFamily="34" charset="0"/>
              </a:rPr>
              <a:t>An expanded histopathologic spectrum of psoriasis: </a:t>
            </a:r>
            <a:br>
              <a:rPr lang="en-US" sz="4800" b="1" dirty="0">
                <a:solidFill>
                  <a:srgbClr val="FFFF00"/>
                </a:solidFill>
                <a:latin typeface="Arial" panose="020B0604020202020204" pitchFamily="34" charset="0"/>
                <a:cs typeface="Arial" panose="020B0604020202020204" pitchFamily="34" charset="0"/>
              </a:rPr>
            </a:br>
            <a:r>
              <a:rPr lang="en-US" sz="4800" b="1" dirty="0">
                <a:solidFill>
                  <a:srgbClr val="FFFF00"/>
                </a:solidFill>
                <a:latin typeface="Arial" panose="020B0604020202020204" pitchFamily="34" charset="0"/>
                <a:cs typeface="Arial" panose="020B0604020202020204" pitchFamily="34" charset="0"/>
              </a:rPr>
              <a:t>review of 51 clinically confirmed cases</a:t>
            </a:r>
          </a:p>
          <a:p>
            <a:pPr algn="ctr"/>
            <a:r>
              <a:rPr lang="en-US" sz="4000" b="1" dirty="0">
                <a:solidFill>
                  <a:srgbClr val="FFFF00"/>
                </a:solidFill>
                <a:latin typeface="Arial" panose="020B0604020202020204" pitchFamily="34" charset="0"/>
                <a:cs typeface="Arial" panose="020B0604020202020204" pitchFamily="34" charset="0"/>
              </a:rPr>
              <a:t>Thinh Chau, Kory K. </a:t>
            </a:r>
            <a:r>
              <a:rPr lang="en-US" sz="4000" b="1" dirty="0" err="1">
                <a:solidFill>
                  <a:srgbClr val="FFFF00"/>
                </a:solidFill>
                <a:latin typeface="Arial" panose="020B0604020202020204" pitchFamily="34" charset="0"/>
                <a:cs typeface="Arial" panose="020B0604020202020204" pitchFamily="34" charset="0"/>
              </a:rPr>
              <a:t>Parsi</a:t>
            </a:r>
            <a:r>
              <a:rPr lang="en-US" sz="4000" b="1" dirty="0">
                <a:solidFill>
                  <a:srgbClr val="FFFF00"/>
                </a:solidFill>
                <a:latin typeface="Arial" panose="020B0604020202020204" pitchFamily="34" charset="0"/>
                <a:cs typeface="Arial" panose="020B0604020202020204" pitchFamily="34" charset="0"/>
              </a:rPr>
              <a:t>, Toru Ogawa, </a:t>
            </a:r>
            <a:r>
              <a:rPr lang="en-US" sz="4000" b="1" dirty="0" err="1">
                <a:solidFill>
                  <a:srgbClr val="FFFF00"/>
                </a:solidFill>
                <a:latin typeface="Arial" panose="020B0604020202020204" pitchFamily="34" charset="0"/>
                <a:cs typeface="Arial" panose="020B0604020202020204" pitchFamily="34" charset="0"/>
              </a:rPr>
              <a:t>Maija</a:t>
            </a:r>
            <a:r>
              <a:rPr lang="en-US" sz="4000" b="1" dirty="0">
                <a:solidFill>
                  <a:srgbClr val="FFFF00"/>
                </a:solidFill>
                <a:latin typeface="Arial" panose="020B0604020202020204" pitchFamily="34" charset="0"/>
                <a:cs typeface="Arial" panose="020B0604020202020204" pitchFamily="34" charset="0"/>
              </a:rPr>
              <a:t> </a:t>
            </a:r>
            <a:r>
              <a:rPr lang="en-US" sz="4000" b="1" dirty="0" err="1">
                <a:solidFill>
                  <a:srgbClr val="FFFF00"/>
                </a:solidFill>
                <a:latin typeface="Arial" panose="020B0604020202020204" pitchFamily="34" charset="0"/>
                <a:cs typeface="Arial" panose="020B0604020202020204" pitchFamily="34" charset="0"/>
              </a:rPr>
              <a:t>Kiuru</a:t>
            </a:r>
            <a:r>
              <a:rPr lang="en-US" sz="4000" b="1" dirty="0">
                <a:solidFill>
                  <a:srgbClr val="FFFF00"/>
                </a:solidFill>
                <a:latin typeface="Arial" panose="020B0604020202020204" pitchFamily="34" charset="0"/>
                <a:cs typeface="Arial" panose="020B0604020202020204" pitchFamily="34" charset="0"/>
              </a:rPr>
              <a:t>, Thomas Konia, Maxwell A. Fung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30831"/>
            <a:ext cx="2895600" cy="297983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060700"/>
            <a:ext cx="32918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6164" y="3200812"/>
            <a:ext cx="7393836" cy="990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solidFill>
                  <a:schemeClr val="bg1"/>
                </a:solidFill>
                <a:latin typeface="Arial" panose="020B0604020202020204" pitchFamily="34" charset="0"/>
                <a:cs typeface="Arial" panose="020B0604020202020204" pitchFamily="34" charset="0"/>
              </a:rPr>
              <a:t>Introduction</a:t>
            </a:r>
          </a:p>
        </p:txBody>
      </p:sp>
      <p:sp>
        <p:nvSpPr>
          <p:cNvPr id="10" name="TextBox 9"/>
          <p:cNvSpPr txBox="1"/>
          <p:nvPr/>
        </p:nvSpPr>
        <p:spPr>
          <a:xfrm>
            <a:off x="226163" y="4190999"/>
            <a:ext cx="7393837" cy="903005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600" b="1" i="1" dirty="0">
                <a:solidFill>
                  <a:schemeClr val="tx1"/>
                </a:solidFill>
              </a:rPr>
              <a:t>Introduction: </a:t>
            </a:r>
            <a:r>
              <a:rPr lang="en-US" sz="2600" dirty="0">
                <a:solidFill>
                  <a:schemeClr val="tx1"/>
                </a:solidFill>
              </a:rPr>
              <a:t>Psoriasis is a common, chronic inflammatory skin disease affecting 2-3% of the US population. Although the classical histopathologic features of psoriasis have been well-documented for decades, the clinical manifestations of psoriasis are distinctive enough that the diagnosis is generally made on clinical features alone, both in routine practice and for clinical trials. Mirroring their clinical counterparts, the histopathologic features considered classical for psoriasis comprise a well-documented spectrum but have remained largely unchanged and </a:t>
            </a:r>
            <a:r>
              <a:rPr lang="en-US" sz="2600" dirty="0" err="1">
                <a:solidFill>
                  <a:schemeClr val="tx1"/>
                </a:solidFill>
              </a:rPr>
              <a:t>unvalidated</a:t>
            </a:r>
            <a:r>
              <a:rPr lang="en-US" sz="2600" dirty="0">
                <a:solidFill>
                  <a:schemeClr val="tx1"/>
                </a:solidFill>
              </a:rPr>
              <a:t>. Furthermore , there are no criteria for establishing a diagnosis of psoriasis in patients lacking classic clinical and/or histologic findings. Likewise, the range of non-classical findings that may be seen in psoriasis has not been well-documented. Consequently, when non-classical or atypical histopathologic findings are encountered, there may be uncertainty as to whether such findings are acceptable for psoriasis or indicative of an alternate diagnosis. Thus, there is a need to update the histopathologic features encompassed by psoriasis.</a:t>
            </a:r>
            <a:endParaRPr lang="en-US" sz="1050" dirty="0">
              <a:solidFill>
                <a:schemeClr val="tx1"/>
              </a:solidFill>
            </a:endParaRPr>
          </a:p>
        </p:txBody>
      </p:sp>
      <p:sp>
        <p:nvSpPr>
          <p:cNvPr id="16" name="Rectangle 15"/>
          <p:cNvSpPr/>
          <p:nvPr/>
        </p:nvSpPr>
        <p:spPr>
          <a:xfrm>
            <a:off x="7916212" y="3200812"/>
            <a:ext cx="17686987" cy="9998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solidFill>
                  <a:schemeClr val="bg1"/>
                </a:solidFill>
                <a:latin typeface="Arial" panose="020B0604020202020204" pitchFamily="34" charset="0"/>
                <a:cs typeface="Arial" panose="020B0604020202020204" pitchFamily="34" charset="0"/>
              </a:rPr>
              <a:t>Findings</a:t>
            </a:r>
          </a:p>
        </p:txBody>
      </p:sp>
      <p:sp>
        <p:nvSpPr>
          <p:cNvPr id="28" name="Rectangle 27"/>
          <p:cNvSpPr/>
          <p:nvPr/>
        </p:nvSpPr>
        <p:spPr>
          <a:xfrm>
            <a:off x="25908001" y="17068800"/>
            <a:ext cx="6762434" cy="11182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solidFill>
                  <a:schemeClr val="bg1"/>
                </a:solidFill>
                <a:latin typeface="Arial" panose="020B0604020202020204" pitchFamily="34" charset="0"/>
                <a:cs typeface="Arial" panose="020B0604020202020204" pitchFamily="34" charset="0"/>
              </a:rPr>
              <a:t>Acknowledgements</a:t>
            </a:r>
          </a:p>
        </p:txBody>
      </p:sp>
      <p:sp>
        <p:nvSpPr>
          <p:cNvPr id="23" name="Rectangle 22"/>
          <p:cNvSpPr/>
          <p:nvPr/>
        </p:nvSpPr>
        <p:spPr>
          <a:xfrm>
            <a:off x="26060400" y="19071610"/>
            <a:ext cx="6533835" cy="492443"/>
          </a:xfrm>
          <a:prstGeom prst="rect">
            <a:avLst/>
          </a:prstGeom>
        </p:spPr>
        <p:txBody>
          <a:bodyPr wrap="square">
            <a:spAutoFit/>
          </a:bodyPr>
          <a:lstStyle/>
          <a:p>
            <a:endParaRPr lang="en-US" sz="2600" dirty="0">
              <a:cs typeface="Arial" panose="020B0604020202020204" pitchFamily="34" charset="0"/>
            </a:endParaRPr>
          </a:p>
        </p:txBody>
      </p:sp>
      <p:sp>
        <p:nvSpPr>
          <p:cNvPr id="36" name="Rounded Rectangle 35"/>
          <p:cNvSpPr/>
          <p:nvPr/>
        </p:nvSpPr>
        <p:spPr>
          <a:xfrm>
            <a:off x="7916212" y="4244493"/>
            <a:ext cx="7552389" cy="41602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Table 1. Patient Demographics and Clinical Characteristics</a:t>
            </a:r>
          </a:p>
        </p:txBody>
      </p:sp>
      <p:sp>
        <p:nvSpPr>
          <p:cNvPr id="41" name="Rectangle 40"/>
          <p:cNvSpPr/>
          <p:nvPr/>
        </p:nvSpPr>
        <p:spPr>
          <a:xfrm>
            <a:off x="7916212" y="4231109"/>
            <a:ext cx="7552389" cy="670483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5692227" y="4229100"/>
            <a:ext cx="9891853" cy="433143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5692228" y="17475707"/>
            <a:ext cx="9915660" cy="416145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908000" y="17068800"/>
            <a:ext cx="6762435" cy="456836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867400" y="2292356"/>
            <a:ext cx="18143108" cy="584775"/>
          </a:xfrm>
          <a:prstGeom prst="rect">
            <a:avLst/>
          </a:prstGeom>
          <a:noFill/>
        </p:spPr>
        <p:txBody>
          <a:bodyPr wrap="none" rtlCol="0">
            <a:spAutoFit/>
          </a:bodyPr>
          <a:lstStyle/>
          <a:p>
            <a:r>
              <a:rPr lang="en-US" sz="3200" b="1" dirty="0">
                <a:solidFill>
                  <a:srgbClr val="FFFF00"/>
                </a:solidFill>
                <a:latin typeface="Arial" panose="020B0604020202020204" pitchFamily="34" charset="0"/>
                <a:cs typeface="Arial" panose="020B0604020202020204" pitchFamily="34" charset="0"/>
              </a:rPr>
              <a:t> University of California Davis, Departments of Dermatology and Pathology, Sacramento, CA</a:t>
            </a:r>
            <a:endParaRPr lang="en-US" sz="3200" dirty="0"/>
          </a:p>
        </p:txBody>
      </p:sp>
      <p:sp>
        <p:nvSpPr>
          <p:cNvPr id="214" name="Rectangle 213"/>
          <p:cNvSpPr/>
          <p:nvPr/>
        </p:nvSpPr>
        <p:spPr>
          <a:xfrm>
            <a:off x="7897093" y="11049000"/>
            <a:ext cx="7571508" cy="1058816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7916212" y="11049001"/>
            <a:ext cx="7552389" cy="381000"/>
          </a:xfrm>
          <a:prstGeom prst="roundRect">
            <a:avLst>
              <a:gd name="adj" fmla="val 1666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Table 2. Typical and Atypical Histopathologic Features </a:t>
            </a:r>
          </a:p>
        </p:txBody>
      </p:sp>
      <p:sp>
        <p:nvSpPr>
          <p:cNvPr id="236" name="Rounded Rectangle 235"/>
          <p:cNvSpPr/>
          <p:nvPr/>
        </p:nvSpPr>
        <p:spPr>
          <a:xfrm>
            <a:off x="15692228" y="4243615"/>
            <a:ext cx="9891852" cy="39592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Figure 1. Irregular Acanthosis, Hypergranulosis, and Compact Orthokeratosis</a:t>
            </a:r>
          </a:p>
        </p:txBody>
      </p:sp>
      <p:sp>
        <p:nvSpPr>
          <p:cNvPr id="29" name="Rounded Rectangle 28"/>
          <p:cNvSpPr/>
          <p:nvPr/>
        </p:nvSpPr>
        <p:spPr>
          <a:xfrm>
            <a:off x="15697200" y="17487900"/>
            <a:ext cx="9927411" cy="42050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Figure 4. Eosinophilic Spongiosis and Dermal Eosinophils   </a:t>
            </a:r>
          </a:p>
        </p:txBody>
      </p:sp>
      <p:sp>
        <p:nvSpPr>
          <p:cNvPr id="31" name="Rectangle 30"/>
          <p:cNvSpPr/>
          <p:nvPr/>
        </p:nvSpPr>
        <p:spPr>
          <a:xfrm>
            <a:off x="25880293" y="10453938"/>
            <a:ext cx="6790142" cy="633992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880293" y="10453938"/>
            <a:ext cx="6790142" cy="97606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solidFill>
                  <a:schemeClr val="bg1"/>
                </a:solidFill>
                <a:latin typeface="Arial" panose="020B0604020202020204" pitchFamily="34" charset="0"/>
                <a:cs typeface="Arial" panose="020B0604020202020204" pitchFamily="34" charset="0"/>
              </a:rPr>
              <a:t>Conclusion</a:t>
            </a:r>
          </a:p>
        </p:txBody>
      </p:sp>
      <p:sp>
        <p:nvSpPr>
          <p:cNvPr id="33" name="Rectangle 32"/>
          <p:cNvSpPr/>
          <p:nvPr/>
        </p:nvSpPr>
        <p:spPr>
          <a:xfrm>
            <a:off x="26003565" y="11100911"/>
            <a:ext cx="6533835" cy="5663089"/>
          </a:xfrm>
          <a:prstGeom prst="rect">
            <a:avLst/>
          </a:prstGeom>
        </p:spPr>
        <p:txBody>
          <a:bodyPr wrap="square">
            <a:spAutoFit/>
          </a:bodyPr>
          <a:lstStyle/>
          <a:p>
            <a:endParaRPr lang="en-US" sz="2600" dirty="0">
              <a:cs typeface="Arial" panose="020B0604020202020204" pitchFamily="34" charset="0"/>
            </a:endParaRPr>
          </a:p>
          <a:p>
            <a:r>
              <a:rPr lang="en-US" sz="2600" b="1" i="1" dirty="0"/>
              <a:t>Conclusion</a:t>
            </a:r>
            <a:r>
              <a:rPr lang="en-US" sz="2600" dirty="0"/>
              <a:t>:</a:t>
            </a:r>
            <a:r>
              <a:rPr lang="en-US" sz="2800" dirty="0"/>
              <a:t> Our study highlights atypical features such as irregular acanthosis, vacuolar interface changes, hypergranulosis, necrotic keratinocytes, neutrophilic spongiosis, dermal neutrophils and eosinophils that may occur in clinically confirmed psoriasis. Our study reveals that the histopathologic spectrum of psoriasis is broader than currently documented in the literature and may diminish the ability of </a:t>
            </a:r>
            <a:r>
              <a:rPr lang="en-US" sz="2800" dirty="0" err="1"/>
              <a:t>dermatopathologists</a:t>
            </a:r>
            <a:r>
              <a:rPr lang="en-US" sz="2800" dirty="0"/>
              <a:t> to rule out psoriasis based solely on histology. </a:t>
            </a:r>
            <a:endParaRPr lang="en-US" sz="2600" dirty="0"/>
          </a:p>
        </p:txBody>
      </p:sp>
      <p:sp>
        <p:nvSpPr>
          <p:cNvPr id="34" name="Rectangle 33"/>
          <p:cNvSpPr/>
          <p:nvPr/>
        </p:nvSpPr>
        <p:spPr>
          <a:xfrm>
            <a:off x="25880293" y="3200811"/>
            <a:ext cx="6790142" cy="707713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946731" y="3316605"/>
            <a:ext cx="6666869" cy="6894195"/>
          </a:xfrm>
          <a:prstGeom prst="rect">
            <a:avLst/>
          </a:prstGeom>
        </p:spPr>
        <p:txBody>
          <a:bodyPr wrap="square">
            <a:spAutoFit/>
          </a:bodyPr>
          <a:lstStyle/>
          <a:p>
            <a:r>
              <a:rPr lang="en-US" sz="2600" dirty="0"/>
              <a:t>Typical histopathologic features included regular acanthosis, hypogranulosis, dermal papillae capillary ectasia, club-shaped rete ridges, </a:t>
            </a:r>
            <a:r>
              <a:rPr lang="en-US" sz="2600" dirty="0" err="1"/>
              <a:t>suprapapillary</a:t>
            </a:r>
            <a:r>
              <a:rPr lang="en-US" sz="2600" dirty="0"/>
              <a:t> plate thinning, Munro </a:t>
            </a:r>
            <a:r>
              <a:rPr lang="en-US" sz="2600" dirty="0" err="1"/>
              <a:t>microabscess</a:t>
            </a:r>
            <a:r>
              <a:rPr lang="en-US" sz="2600" dirty="0"/>
              <a:t>, and spongiform pustule of </a:t>
            </a:r>
            <a:r>
              <a:rPr lang="en-US" sz="2600" dirty="0" err="1"/>
              <a:t>Kogoj</a:t>
            </a:r>
            <a:r>
              <a:rPr lang="en-US" sz="2600" dirty="0"/>
              <a:t>. Atypical histopathologic features included irregular acanthosis, compact orthokeratosis, hypergranulosis, lichenoid and vacuolar interface alterations, stratum spinosum and stratum </a:t>
            </a:r>
            <a:r>
              <a:rPr lang="en-US" sz="2600" dirty="0" err="1"/>
              <a:t>basale</a:t>
            </a:r>
            <a:r>
              <a:rPr lang="en-US" sz="2600" dirty="0"/>
              <a:t> necrotic keratinocytes, spongiosis, eosinophilic spongiosis, dermal neutrophils, eosinophils, and plasma cells, and papillary dermal fibrosis.</a:t>
            </a:r>
          </a:p>
          <a:p>
            <a:r>
              <a:rPr lang="en-US" sz="2600" dirty="0">
                <a:solidFill>
                  <a:prstClr val="black"/>
                </a:solidFill>
              </a:rPr>
              <a:t>Minors and pregnant women were excluded from the study. Approval was obtained from the University of California Davis Institutional Review Board.</a:t>
            </a:r>
            <a:endParaRPr lang="en-US" sz="2600" dirty="0">
              <a:cs typeface="Arial" panose="020B0604020202020204" pitchFamily="34" charset="0"/>
            </a:endParaRPr>
          </a:p>
        </p:txBody>
      </p:sp>
      <p:sp>
        <p:nvSpPr>
          <p:cNvPr id="37" name="Rectangle 36"/>
          <p:cNvSpPr/>
          <p:nvPr/>
        </p:nvSpPr>
        <p:spPr>
          <a:xfrm>
            <a:off x="26003565" y="2916495"/>
            <a:ext cx="6533835" cy="492443"/>
          </a:xfrm>
          <a:prstGeom prst="rect">
            <a:avLst/>
          </a:prstGeom>
        </p:spPr>
        <p:txBody>
          <a:bodyPr wrap="square">
            <a:spAutoFit/>
          </a:bodyPr>
          <a:lstStyle/>
          <a:p>
            <a:endParaRPr lang="en-US" sz="2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0238" y="697789"/>
            <a:ext cx="6277957" cy="1645920"/>
          </a:xfrm>
          <a:prstGeom prst="rect">
            <a:avLst/>
          </a:prstGeom>
        </p:spPr>
      </p:pic>
      <p:sp>
        <p:nvSpPr>
          <p:cNvPr id="59" name="Rectangle 58"/>
          <p:cNvSpPr/>
          <p:nvPr/>
        </p:nvSpPr>
        <p:spPr>
          <a:xfrm>
            <a:off x="26060399" y="18303657"/>
            <a:ext cx="6533835" cy="3108543"/>
          </a:xfrm>
          <a:prstGeom prst="rect">
            <a:avLst/>
          </a:prstGeom>
        </p:spPr>
        <p:txBody>
          <a:bodyPr wrap="square">
            <a:spAutoFit/>
          </a:bodyPr>
          <a:lstStyle/>
          <a:p>
            <a:r>
              <a:rPr lang="en-US" sz="2800" dirty="0"/>
              <a:t>The following individuals provided helpful comments for our clinical diagnostic criteria: Christine Carroll (Woodland, CA), Steve Feldman (Winston-Salem, NC), John Koo (San Francisco, CA), Marc Silverstein (Sacramento, CA), Emil </a:t>
            </a:r>
            <a:r>
              <a:rPr lang="en-US" sz="2800" dirty="0" err="1"/>
              <a:t>Tanghetti</a:t>
            </a:r>
            <a:r>
              <a:rPr lang="en-US" sz="2800" dirty="0"/>
              <a:t> (Sacramento, CA).</a:t>
            </a:r>
            <a:endParaRPr lang="en-US" sz="2600" dirty="0">
              <a:cs typeface="Arial" panose="020B0604020202020204" pitchFamily="34" charset="0"/>
            </a:endParaRPr>
          </a:p>
        </p:txBody>
      </p:sp>
      <p:sp>
        <p:nvSpPr>
          <p:cNvPr id="60" name="Rectangle 59"/>
          <p:cNvSpPr/>
          <p:nvPr/>
        </p:nvSpPr>
        <p:spPr>
          <a:xfrm>
            <a:off x="226163" y="13411200"/>
            <a:ext cx="7393837" cy="990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solidFill>
                  <a:schemeClr val="bg1"/>
                </a:solidFill>
                <a:latin typeface="Arial" panose="020B0604020202020204" pitchFamily="34" charset="0"/>
                <a:cs typeface="Arial" panose="020B0604020202020204" pitchFamily="34" charset="0"/>
              </a:rPr>
              <a:t>Methods</a:t>
            </a:r>
          </a:p>
        </p:txBody>
      </p:sp>
      <p:sp>
        <p:nvSpPr>
          <p:cNvPr id="61" name="TextBox 60"/>
          <p:cNvSpPr txBox="1"/>
          <p:nvPr/>
        </p:nvSpPr>
        <p:spPr>
          <a:xfrm>
            <a:off x="226163" y="14401800"/>
            <a:ext cx="7397466" cy="723536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600" b="1" i="1" dirty="0">
                <a:solidFill>
                  <a:prstClr val="black"/>
                </a:solidFill>
              </a:rPr>
              <a:t>Methods: </a:t>
            </a:r>
            <a:r>
              <a:rPr lang="en-US" sz="2600" dirty="0">
                <a:solidFill>
                  <a:prstClr val="black"/>
                </a:solidFill>
              </a:rPr>
              <a:t>Clinical diagnostic criteria for psoriasis were developed, informally validated, and applied to a consecutive series of patients whose biopsies received a microscopic diagnosis of psoriasis or most likely psoriasis between 2010 and 2014, inclusive. Inclusion criteria comprised at least two of the following as documented in electronic medical records: 1. classic morphology, 2. classic distribution, 3. nail pitting, and 4. family history of psoriasis, requiring either classic morphology or distribution. Classic morphology was defined as well-circumscribed, sharply-demarcated red papules or plaques with silver-white, micaceous scale. Classic distribution was defined as involvement of the scalp, elbows, knees, or gluteal region for psoriasis vulgaris; axillary, inguinal, or intergluteal folds for inverse psoriasis; and palmoplantar for pustular psoriasis. </a:t>
            </a:r>
            <a:endParaRPr lang="en-US" sz="2600" dirty="0">
              <a:solidFill>
                <a:schemeClr val="tx1"/>
              </a:solidFill>
            </a:endParaRPr>
          </a:p>
        </p:txBody>
      </p:sp>
      <p:graphicFrame>
        <p:nvGraphicFramePr>
          <p:cNvPr id="62" name="Table 61"/>
          <p:cNvGraphicFramePr>
            <a:graphicFrameLocks noGrp="1"/>
          </p:cNvGraphicFramePr>
          <p:nvPr>
            <p:extLst>
              <p:ext uri="{D42A27DB-BD31-4B8C-83A1-F6EECF244321}">
                <p14:modId xmlns:p14="http://schemas.microsoft.com/office/powerpoint/2010/main" val="3498503789"/>
              </p:ext>
            </p:extLst>
          </p:nvPr>
        </p:nvGraphicFramePr>
        <p:xfrm>
          <a:off x="8153400" y="4724400"/>
          <a:ext cx="7086600" cy="1584848"/>
        </p:xfrm>
        <a:graphic>
          <a:graphicData uri="http://schemas.openxmlformats.org/drawingml/2006/table">
            <a:tbl>
              <a:tblPr firstRow="1" bandRow="1">
                <a:tableStyleId>{2A488322-F2BA-4B5B-9748-0D474271808F}</a:tableStyleId>
              </a:tblPr>
              <a:tblGrid>
                <a:gridCol w="3815861">
                  <a:extLst>
                    <a:ext uri="{9D8B030D-6E8A-4147-A177-3AD203B41FA5}">
                      <a16:colId xmlns:a16="http://schemas.microsoft.com/office/drawing/2014/main" val="20000"/>
                    </a:ext>
                  </a:extLst>
                </a:gridCol>
                <a:gridCol w="3270739">
                  <a:extLst>
                    <a:ext uri="{9D8B030D-6E8A-4147-A177-3AD203B41FA5}">
                      <a16:colId xmlns:a16="http://schemas.microsoft.com/office/drawing/2014/main" val="20001"/>
                    </a:ext>
                  </a:extLst>
                </a:gridCol>
              </a:tblGrid>
              <a:tr h="0">
                <a:tc gridSpan="2">
                  <a:txBody>
                    <a:bodyPr/>
                    <a:lstStyle/>
                    <a:p>
                      <a:r>
                        <a:rPr lang="en-US" sz="2000" dirty="0">
                          <a:solidFill>
                            <a:schemeClr val="tx1"/>
                          </a:solidFill>
                        </a:rPr>
                        <a:t>Table 1A. Patient Demographics (n = 46, %)</a:t>
                      </a:r>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t>Age in years</a:t>
                      </a:r>
                      <a:r>
                        <a:rPr lang="en-US" sz="2000" baseline="0" dirty="0"/>
                        <a:t> (median, range)</a:t>
                      </a:r>
                      <a:endParaRPr lang="en-US" sz="2000" dirty="0"/>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53, 16-91</a:t>
                      </a:r>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r>
                        <a:rPr lang="en-US" sz="2000" dirty="0"/>
                        <a:t>Male (n, %)</a:t>
                      </a:r>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20, 43%</a:t>
                      </a:r>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r>
                        <a:rPr lang="en-US" sz="2000" dirty="0"/>
                        <a:t>Female (n, %)</a:t>
                      </a:r>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26, 57%</a:t>
                      </a:r>
                    </a:p>
                  </a:txBody>
                  <a:tcPr marT="45706" marB="457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167828596"/>
              </p:ext>
            </p:extLst>
          </p:nvPr>
        </p:nvGraphicFramePr>
        <p:xfrm>
          <a:off x="8153400" y="6385450"/>
          <a:ext cx="7086600" cy="4358750"/>
        </p:xfrm>
        <a:graphic>
          <a:graphicData uri="http://schemas.openxmlformats.org/drawingml/2006/table">
            <a:tbl>
              <a:tblPr firstRow="1" bandRow="1">
                <a:tableStyleId>{2A488322-F2BA-4B5B-9748-0D474271808F}</a:tableStyleId>
              </a:tblPr>
              <a:tblGrid>
                <a:gridCol w="3708876">
                  <a:extLst>
                    <a:ext uri="{9D8B030D-6E8A-4147-A177-3AD203B41FA5}">
                      <a16:colId xmlns:a16="http://schemas.microsoft.com/office/drawing/2014/main" val="20000"/>
                    </a:ext>
                  </a:extLst>
                </a:gridCol>
                <a:gridCol w="3377724">
                  <a:extLst>
                    <a:ext uri="{9D8B030D-6E8A-4147-A177-3AD203B41FA5}">
                      <a16:colId xmlns:a16="http://schemas.microsoft.com/office/drawing/2014/main" val="20001"/>
                    </a:ext>
                  </a:extLst>
                </a:gridCol>
              </a:tblGrid>
              <a:tr h="319958">
                <a:tc gridSpan="2">
                  <a:txBody>
                    <a:bodyPr/>
                    <a:lstStyle/>
                    <a:p>
                      <a:r>
                        <a:rPr lang="en-US" sz="2000" dirty="0">
                          <a:solidFill>
                            <a:srgbClr val="000000"/>
                          </a:solidFill>
                        </a:rPr>
                        <a:t>Table 1B. Clinical Characteristic (n = 46,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000" dirty="0"/>
                    </a:p>
                  </a:txBody>
                  <a:tcPr>
                    <a:solidFill>
                      <a:srgbClr val="DB8D18"/>
                    </a:solidFill>
                  </a:tcPr>
                </a:tc>
                <a:extLst>
                  <a:ext uri="{0D108BD9-81ED-4DB2-BD59-A6C34878D82A}">
                    <a16:rowId xmlns:a16="http://schemas.microsoft.com/office/drawing/2014/main" val="10000"/>
                  </a:ext>
                </a:extLst>
              </a:tr>
              <a:tr h="314463">
                <a:tc>
                  <a:txBody>
                    <a:bodyPr/>
                    <a:lstStyle/>
                    <a:p>
                      <a:pPr algn="ctr"/>
                      <a:r>
                        <a:rPr lang="en-US" sz="2000" dirty="0"/>
                        <a:t>Classic Morphology</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203719" rtl="0" eaLnBrk="1" fontAlgn="auto" latinLnBrk="0" hangingPunct="1">
                        <a:lnSpc>
                          <a:spcPct val="100000"/>
                        </a:lnSpc>
                        <a:spcBef>
                          <a:spcPts val="0"/>
                        </a:spcBef>
                        <a:spcAft>
                          <a:spcPts val="0"/>
                        </a:spcAft>
                        <a:buClrTx/>
                        <a:buSzTx/>
                        <a:buFontTx/>
                        <a:buNone/>
                        <a:tabLst/>
                        <a:defRPr/>
                      </a:pPr>
                      <a:r>
                        <a:rPr lang="en-US" sz="2000" dirty="0"/>
                        <a:t>42, 91%</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4463">
                <a:tc>
                  <a:txBody>
                    <a:bodyPr/>
                    <a:lstStyle/>
                    <a:p>
                      <a:pPr algn="ctr"/>
                      <a:r>
                        <a:rPr lang="en-US" sz="2000" dirty="0"/>
                        <a:t>Classic Distribution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39, 84%</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4463">
                <a:tc>
                  <a:txBody>
                    <a:bodyPr/>
                    <a:lstStyle/>
                    <a:p>
                      <a:pPr algn="ctr"/>
                      <a:r>
                        <a:rPr lang="en-US" sz="2000" dirty="0"/>
                        <a:t>Family History</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12, 26%</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271786"/>
                  </a:ext>
                </a:extLst>
              </a:tr>
              <a:tr h="314463">
                <a:tc>
                  <a:txBody>
                    <a:bodyPr/>
                    <a:lstStyle/>
                    <a:p>
                      <a:pPr algn="ctr"/>
                      <a:r>
                        <a:rPr lang="en-US" sz="2000" dirty="0"/>
                        <a:t>Nail Pitting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10, 22%</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141001"/>
                  </a:ext>
                </a:extLst>
              </a:tr>
              <a:tr h="314463">
                <a:tc gridSpan="2">
                  <a:txBody>
                    <a:bodyPr/>
                    <a:lstStyle/>
                    <a:p>
                      <a:pPr algn="ctr"/>
                      <a:r>
                        <a:rPr lang="en-US" sz="2000" dirty="0"/>
                        <a:t>Psoriasis type</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3600" dirty="0"/>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4463">
                <a:tc>
                  <a:txBody>
                    <a:bodyPr/>
                    <a:lstStyle/>
                    <a:p>
                      <a:pPr algn="ctr"/>
                      <a:r>
                        <a:rPr lang="en-US" sz="2000" dirty="0"/>
                        <a:t>Vulgaris</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30, 65%</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4463">
                <a:tc>
                  <a:txBody>
                    <a:bodyPr/>
                    <a:lstStyle/>
                    <a:p>
                      <a:pPr algn="ctr"/>
                      <a:r>
                        <a:rPr lang="en-US" sz="2000" dirty="0"/>
                        <a:t>Inverse</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5, 11%</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4463">
                <a:tc>
                  <a:txBody>
                    <a:bodyPr/>
                    <a:lstStyle/>
                    <a:p>
                      <a:pPr algn="ctr"/>
                      <a:r>
                        <a:rPr lang="en-US" sz="2000" dirty="0"/>
                        <a:t>Guttate</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3, 7%</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4463">
                <a:tc>
                  <a:txBody>
                    <a:bodyPr/>
                    <a:lstStyle/>
                    <a:p>
                      <a:pPr algn="ctr"/>
                      <a:r>
                        <a:rPr lang="en-US" sz="2000" dirty="0"/>
                        <a:t>Palmoplantar</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2, 4%</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4463">
                <a:tc>
                  <a:txBody>
                    <a:bodyPr/>
                    <a:lstStyle/>
                    <a:p>
                      <a:pPr algn="ctr"/>
                      <a:r>
                        <a:rPr lang="en-US" sz="2000" dirty="0"/>
                        <a:t>Erythrodermic</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6, 13%</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3360146406"/>
              </p:ext>
            </p:extLst>
          </p:nvPr>
        </p:nvGraphicFramePr>
        <p:xfrm>
          <a:off x="8153401" y="11506200"/>
          <a:ext cx="7086600" cy="3173370"/>
        </p:xfrm>
        <a:graphic>
          <a:graphicData uri="http://schemas.openxmlformats.org/drawingml/2006/table">
            <a:tbl>
              <a:tblPr firstRow="1" bandRow="1">
                <a:tableStyleId>{2A488322-F2BA-4B5B-9748-0D474271808F}</a:tableStyleId>
              </a:tblPr>
              <a:tblGrid>
                <a:gridCol w="413385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tblGrid>
              <a:tr h="351027">
                <a:tc gridSpan="2">
                  <a:txBody>
                    <a:bodyPr/>
                    <a:lstStyle/>
                    <a:p>
                      <a:r>
                        <a:rPr lang="en-US" sz="2000" dirty="0">
                          <a:solidFill>
                            <a:srgbClr val="000000"/>
                          </a:solidFill>
                        </a:rPr>
                        <a:t>Table 2A. Typical Features</a:t>
                      </a:r>
                      <a:r>
                        <a:rPr lang="en-US" sz="2000" baseline="0" dirty="0">
                          <a:solidFill>
                            <a:srgbClr val="000000"/>
                          </a:solidFill>
                        </a:rPr>
                        <a:t> (n=51, %)</a:t>
                      </a:r>
                      <a:endParaRPr lang="en-US" sz="2000" dirty="0">
                        <a:solidFill>
                          <a:srgbClr val="000000"/>
                        </a:solidFill>
                      </a:endParaRP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000" dirty="0"/>
                    </a:p>
                  </a:txBody>
                  <a:tcPr>
                    <a:solidFill>
                      <a:srgbClr val="DB8D18"/>
                    </a:solidFill>
                  </a:tcPr>
                </a:tc>
                <a:extLst>
                  <a:ext uri="{0D108BD9-81ED-4DB2-BD59-A6C34878D82A}">
                    <a16:rowId xmlns:a16="http://schemas.microsoft.com/office/drawing/2014/main" val="10000"/>
                  </a:ext>
                </a:extLst>
              </a:tr>
              <a:tr h="213669">
                <a:tc>
                  <a:txBody>
                    <a:bodyPr/>
                    <a:lstStyle/>
                    <a:p>
                      <a:pPr algn="l"/>
                      <a:r>
                        <a:rPr lang="en-US" sz="2000" dirty="0"/>
                        <a:t>Hypogranulosis </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49, 96%</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6811">
                <a:tc>
                  <a:txBody>
                    <a:bodyPr/>
                    <a:lstStyle/>
                    <a:p>
                      <a:pPr algn="l"/>
                      <a:r>
                        <a:rPr lang="en-US" sz="2000" dirty="0"/>
                        <a:t>Club-shaped</a:t>
                      </a:r>
                      <a:r>
                        <a:rPr lang="en-US" sz="2000" baseline="0" dirty="0"/>
                        <a:t> rete ridges </a:t>
                      </a:r>
                      <a:endParaRPr lang="en-US" sz="20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49, 96%</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811">
                <a:tc>
                  <a:txBody>
                    <a:bodyPr/>
                    <a:lstStyle/>
                    <a:p>
                      <a:pPr algn="l"/>
                      <a:r>
                        <a:rPr lang="en-US" sz="2000" dirty="0"/>
                        <a:t>Dermal papillae capillary ectasia </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46 ,90%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811">
                <a:tc>
                  <a:txBody>
                    <a:bodyPr/>
                    <a:lstStyle/>
                    <a:p>
                      <a:pPr algn="l"/>
                      <a:r>
                        <a:rPr lang="en-US" sz="2000" dirty="0"/>
                        <a:t>Munro </a:t>
                      </a:r>
                      <a:r>
                        <a:rPr lang="en-US" sz="2000" dirty="0" err="1"/>
                        <a:t>microabscess</a:t>
                      </a:r>
                      <a:r>
                        <a:rPr lang="en-US" sz="2000" dirty="0"/>
                        <a:t> </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40, 78%</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6811">
                <a:tc>
                  <a:txBody>
                    <a:bodyPr/>
                    <a:lstStyle/>
                    <a:p>
                      <a:pPr algn="l"/>
                      <a:r>
                        <a:rPr lang="en-US" sz="2000" dirty="0" err="1"/>
                        <a:t>Suprapapillary</a:t>
                      </a:r>
                      <a:r>
                        <a:rPr lang="en-US" sz="2000" baseline="0" dirty="0"/>
                        <a:t> plate thinning </a:t>
                      </a:r>
                      <a:endParaRPr lang="en-US" sz="20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32, 63%</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6811">
                <a:tc>
                  <a:txBody>
                    <a:bodyPr/>
                    <a:lstStyle/>
                    <a:p>
                      <a:pPr algn="l"/>
                      <a:r>
                        <a:rPr lang="en-US" sz="2000" dirty="0"/>
                        <a:t>Spongiform</a:t>
                      </a:r>
                      <a:r>
                        <a:rPr lang="en-US" sz="2000" baseline="0" dirty="0"/>
                        <a:t> pustule of </a:t>
                      </a:r>
                      <a:r>
                        <a:rPr lang="en-US" sz="2000" baseline="0" dirty="0" err="1"/>
                        <a:t>Kogoj</a:t>
                      </a:r>
                      <a:endParaRPr lang="en-US" sz="20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27, 53%</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6811">
                <a:tc>
                  <a:txBody>
                    <a:bodyPr/>
                    <a:lstStyle/>
                    <a:p>
                      <a:pPr algn="l"/>
                      <a:r>
                        <a:rPr lang="en-US" sz="2000" dirty="0"/>
                        <a:t>Regular acanthosis</a:t>
                      </a:r>
                      <a:r>
                        <a:rPr lang="en-US" sz="2000" baseline="0" dirty="0"/>
                        <a:t> </a:t>
                      </a:r>
                      <a:endParaRPr lang="en-US" sz="2000" dirty="0"/>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7, 14%</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3568921696"/>
              </p:ext>
            </p:extLst>
          </p:nvPr>
        </p:nvGraphicFramePr>
        <p:xfrm>
          <a:off x="8153400" y="14782800"/>
          <a:ext cx="7086601" cy="3474784"/>
        </p:xfrm>
        <a:graphic>
          <a:graphicData uri="http://schemas.openxmlformats.org/drawingml/2006/table">
            <a:tbl>
              <a:tblPr firstRow="1" bandRow="1">
                <a:tableStyleId>{2A488322-F2BA-4B5B-9748-0D474271808F}</a:tableStyleId>
              </a:tblPr>
              <a:tblGrid>
                <a:gridCol w="4133852">
                  <a:extLst>
                    <a:ext uri="{9D8B030D-6E8A-4147-A177-3AD203B41FA5}">
                      <a16:colId xmlns:a16="http://schemas.microsoft.com/office/drawing/2014/main" val="20000"/>
                    </a:ext>
                  </a:extLst>
                </a:gridCol>
                <a:gridCol w="2952749">
                  <a:extLst>
                    <a:ext uri="{9D8B030D-6E8A-4147-A177-3AD203B41FA5}">
                      <a16:colId xmlns:a16="http://schemas.microsoft.com/office/drawing/2014/main" val="20001"/>
                    </a:ext>
                  </a:extLst>
                </a:gridCol>
              </a:tblGrid>
              <a:tr h="0">
                <a:tc gridSpan="2">
                  <a:txBody>
                    <a:bodyPr/>
                    <a:lstStyle/>
                    <a:p>
                      <a:r>
                        <a:rPr lang="en-US" sz="2000" dirty="0">
                          <a:solidFill>
                            <a:srgbClr val="000000"/>
                          </a:solidFill>
                        </a:rPr>
                        <a:t>Table 2B. Atypical Features</a:t>
                      </a:r>
                      <a:r>
                        <a:rPr lang="en-US" sz="2000" baseline="0" dirty="0">
                          <a:solidFill>
                            <a:srgbClr val="000000"/>
                          </a:solidFill>
                        </a:rPr>
                        <a:t> (n=51, %)</a:t>
                      </a:r>
                      <a:endParaRPr lang="en-US" sz="2000" dirty="0">
                        <a:solidFill>
                          <a:srgbClr val="000000"/>
                        </a:solidFill>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000" dirty="0"/>
                    </a:p>
                  </a:txBody>
                  <a:tcPr>
                    <a:solidFill>
                      <a:srgbClr val="DB8D18"/>
                    </a:solidFill>
                  </a:tcPr>
                </a:tc>
                <a:extLst>
                  <a:ext uri="{0D108BD9-81ED-4DB2-BD59-A6C34878D82A}">
                    <a16:rowId xmlns:a16="http://schemas.microsoft.com/office/drawing/2014/main" val="10000"/>
                  </a:ext>
                </a:extLst>
              </a:tr>
              <a:tr h="0">
                <a:tc>
                  <a:txBody>
                    <a:bodyPr/>
                    <a:lstStyle/>
                    <a:p>
                      <a:pPr algn="l"/>
                      <a:r>
                        <a:rPr lang="en-US" sz="2000" dirty="0"/>
                        <a:t>Irregular</a:t>
                      </a:r>
                      <a:r>
                        <a:rPr lang="en-US" sz="2000" baseline="0" dirty="0"/>
                        <a:t> acanthosis </a:t>
                      </a:r>
                      <a:r>
                        <a:rPr lang="en-US" sz="2000" dirty="0"/>
                        <a:t>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43, 84%</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a:r>
                        <a:rPr lang="en-US" sz="2000" dirty="0"/>
                        <a:t>Junctional vacuolar</a:t>
                      </a:r>
                      <a:r>
                        <a:rPr lang="en-US" sz="2000" baseline="0" dirty="0"/>
                        <a:t> alteration</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39, 76%</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l"/>
                      <a:r>
                        <a:rPr lang="en-US" sz="2000" dirty="0"/>
                        <a:t>Spongiosis</a:t>
                      </a:r>
                      <a:r>
                        <a:rPr lang="en-US" sz="2000" baseline="0" dirty="0"/>
                        <a:t> </a:t>
                      </a:r>
                      <a:r>
                        <a:rPr lang="en-US" sz="2000" dirty="0"/>
                        <a:t>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39, 76%</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l"/>
                      <a:r>
                        <a:rPr lang="en-US" sz="2000" dirty="0"/>
                        <a:t>Dermal</a:t>
                      </a:r>
                      <a:r>
                        <a:rPr lang="en-US" sz="2000" baseline="0" dirty="0"/>
                        <a:t> neutrophils</a:t>
                      </a:r>
                      <a:r>
                        <a:rPr lang="en-US" sz="2000" dirty="0"/>
                        <a:t>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35, 69%</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l"/>
                      <a:r>
                        <a:rPr lang="en-US" sz="2000" baseline="0" dirty="0"/>
                        <a:t>Hypergranulosis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33, 65%</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l"/>
                      <a:r>
                        <a:rPr lang="en-US" sz="2000" dirty="0"/>
                        <a:t>Stratum</a:t>
                      </a:r>
                      <a:r>
                        <a:rPr lang="en-US" sz="2000" baseline="0" dirty="0"/>
                        <a:t> spinosum necrotic keratinocytes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31, 61%</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l"/>
                      <a:r>
                        <a:rPr lang="en-US" sz="2000" baseline="0" dirty="0"/>
                        <a:t>Neutrophilic spongiosis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31, 61%</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253015679"/>
              </p:ext>
            </p:extLst>
          </p:nvPr>
        </p:nvGraphicFramePr>
        <p:xfrm>
          <a:off x="8153401" y="18259425"/>
          <a:ext cx="7086600" cy="3239741"/>
        </p:xfrm>
        <a:graphic>
          <a:graphicData uri="http://schemas.openxmlformats.org/drawingml/2006/table">
            <a:tbl>
              <a:tblPr firstRow="1" bandRow="1">
                <a:tableStyleId>{2A488322-F2BA-4B5B-9748-0D474271808F}</a:tableStyleId>
              </a:tblPr>
              <a:tblGrid>
                <a:gridCol w="413385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tblGrid>
              <a:tr h="415352">
                <a:tc>
                  <a:txBody>
                    <a:bodyPr/>
                    <a:lstStyle/>
                    <a:p>
                      <a:pPr algn="l"/>
                      <a:r>
                        <a:rPr lang="en-US" sz="2000" b="0" dirty="0">
                          <a:solidFill>
                            <a:schemeClr val="tx1"/>
                          </a:solidFill>
                        </a:rPr>
                        <a:t>Dermal eosinophils</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rPr>
                        <a:t>25, 49%</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5352">
                <a:tc>
                  <a:txBody>
                    <a:bodyPr/>
                    <a:lstStyle/>
                    <a:p>
                      <a:pPr algn="l"/>
                      <a:r>
                        <a:rPr lang="en-US" sz="2000" dirty="0"/>
                        <a:t>Compact</a:t>
                      </a:r>
                      <a:r>
                        <a:rPr lang="en-US" sz="2000" baseline="0" dirty="0"/>
                        <a:t> orthokeratosis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19, 37%</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47629">
                <a:tc>
                  <a:txBody>
                    <a:bodyPr/>
                    <a:lstStyle/>
                    <a:p>
                      <a:pPr algn="l"/>
                      <a:r>
                        <a:rPr lang="en-US" sz="2000" dirty="0"/>
                        <a:t>Stratum</a:t>
                      </a:r>
                      <a:r>
                        <a:rPr lang="en-US" sz="2000" baseline="0" dirty="0"/>
                        <a:t> </a:t>
                      </a:r>
                      <a:r>
                        <a:rPr lang="en-US" sz="2000" baseline="0" dirty="0" err="1"/>
                        <a:t>basale</a:t>
                      </a:r>
                      <a:r>
                        <a:rPr lang="en-US" sz="2000" baseline="0" dirty="0"/>
                        <a:t> </a:t>
                      </a:r>
                      <a:r>
                        <a:rPr lang="en-US" sz="2000" baseline="0" dirty="0" err="1"/>
                        <a:t>nectrotic</a:t>
                      </a:r>
                      <a:r>
                        <a:rPr lang="en-US" sz="2000" baseline="0" dirty="0"/>
                        <a:t> keratinocytes</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18, 35%</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5352">
                <a:tc>
                  <a:txBody>
                    <a:bodyPr/>
                    <a:lstStyle/>
                    <a:p>
                      <a:pPr algn="l"/>
                      <a:r>
                        <a:rPr lang="en-US" sz="2000" dirty="0"/>
                        <a:t>Papillary</a:t>
                      </a:r>
                      <a:r>
                        <a:rPr lang="en-US" sz="2000" baseline="0" dirty="0"/>
                        <a:t> dermal fibrosis </a:t>
                      </a:r>
                      <a:r>
                        <a:rPr lang="en-US" sz="2000" dirty="0"/>
                        <a:t>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18, 35%</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5352">
                <a:tc>
                  <a:txBody>
                    <a:bodyPr/>
                    <a:lstStyle/>
                    <a:p>
                      <a:pPr algn="l"/>
                      <a:r>
                        <a:rPr lang="en-US" sz="2000" baseline="0" dirty="0"/>
                        <a:t>Lichenoid interface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13, 25%</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5352">
                <a:tc>
                  <a:txBody>
                    <a:bodyPr/>
                    <a:lstStyle/>
                    <a:p>
                      <a:pPr algn="l"/>
                      <a:r>
                        <a:rPr lang="en-US" sz="2000" baseline="0" dirty="0"/>
                        <a:t>Dermal plasma cells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8, 16%</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15352">
                <a:tc>
                  <a:txBody>
                    <a:bodyPr/>
                    <a:lstStyle/>
                    <a:p>
                      <a:pPr algn="l"/>
                      <a:r>
                        <a:rPr lang="en-US" sz="2000" baseline="0" dirty="0"/>
                        <a:t>Eosinophilic spongiosis   </a:t>
                      </a:r>
                      <a:endParaRPr lang="en-US" sz="2000" dirty="0"/>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4, 8%</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pSp>
        <p:nvGrpSpPr>
          <p:cNvPr id="238" name="Group 237"/>
          <p:cNvGrpSpPr/>
          <p:nvPr/>
        </p:nvGrpSpPr>
        <p:grpSpPr>
          <a:xfrm>
            <a:off x="15799779" y="4813733"/>
            <a:ext cx="6433540" cy="3606367"/>
            <a:chOff x="3377655" y="9458988"/>
            <a:chExt cx="7964861" cy="3573800"/>
          </a:xfrm>
        </p:grpSpPr>
        <p:pic>
          <p:nvPicPr>
            <p:cNvPr id="74" name="Picture 3"/>
            <p:cNvPicPr>
              <a:picLocks noChangeAspect="1"/>
            </p:cNvPicPr>
            <p:nvPr/>
          </p:nvPicPr>
          <p:blipFill rotWithShape="1">
            <a:blip r:embed="rId5">
              <a:extLst>
                <a:ext uri="{28A0092B-C50C-407E-A947-70E740481C1C}">
                  <a14:useLocalDpi xmlns:a14="http://schemas.microsoft.com/office/drawing/2010/main" val="0"/>
                </a:ext>
              </a:extLst>
            </a:blip>
            <a:srcRect l="11858" r="24499" b="28013"/>
            <a:stretch/>
          </p:blipFill>
          <p:spPr bwMode="auto">
            <a:xfrm>
              <a:off x="3377655" y="9554624"/>
              <a:ext cx="7964861" cy="347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Arrow Connector 75"/>
            <p:cNvCxnSpPr/>
            <p:nvPr/>
          </p:nvCxnSpPr>
          <p:spPr bwMode="auto">
            <a:xfrm flipH="1">
              <a:off x="6084717" y="9928422"/>
              <a:ext cx="593725" cy="847724"/>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flipH="1">
              <a:off x="5086178" y="9458988"/>
              <a:ext cx="625475" cy="814388"/>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79" name="TextBox 24"/>
          <p:cNvSpPr txBox="1">
            <a:spLocks noChangeArrowheads="1"/>
          </p:cNvSpPr>
          <p:nvPr/>
        </p:nvSpPr>
        <p:spPr bwMode="auto">
          <a:xfrm>
            <a:off x="22402573" y="5154327"/>
            <a:ext cx="3129173" cy="317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7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9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200">
                <a:solidFill>
                  <a:schemeClr val="tx1"/>
                </a:solidFill>
                <a:latin typeface="Calibri" panose="020F0502020204030204" pitchFamily="34" charset="0"/>
                <a:ea typeface="MS PGothic" panose="020B0600070205080204" pitchFamily="34" charset="-128"/>
              </a:defRPr>
            </a:lvl5pPr>
            <a:lvl6pPr marL="2514600" indent="-228600" defTabSz="42037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ea typeface="MS PGothic" panose="020B0600070205080204" pitchFamily="34" charset="-128"/>
              </a:defRPr>
            </a:lvl6pPr>
            <a:lvl7pPr marL="2971800" indent="-228600" defTabSz="42037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ea typeface="MS PGothic" panose="020B0600070205080204" pitchFamily="34" charset="-128"/>
              </a:defRPr>
            </a:lvl7pPr>
            <a:lvl8pPr marL="3429000" indent="-228600" defTabSz="42037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ea typeface="MS PGothic" panose="020B0600070205080204" pitchFamily="34" charset="-128"/>
              </a:defRPr>
            </a:lvl8pPr>
            <a:lvl9pPr marL="3886200" indent="-228600" defTabSz="42037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latin typeface="Arial" panose="020B0604020202020204" pitchFamily="34" charset="0"/>
              </a:rPr>
              <a:t>Figure 1. Psoriasis vulgaris. Biopsy from the right forearm of a 37 year old woman shows irregular acanthosis, interspersed hypogranulosis and hypergranulosis, and compact orthokeratosis (arrows).</a:t>
            </a:r>
          </a:p>
        </p:txBody>
      </p:sp>
      <p:sp>
        <p:nvSpPr>
          <p:cNvPr id="80" name="Rounded Rectangle 235"/>
          <p:cNvSpPr/>
          <p:nvPr/>
        </p:nvSpPr>
        <p:spPr>
          <a:xfrm>
            <a:off x="15692226" y="8722427"/>
            <a:ext cx="9891852" cy="45475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Figure 2. Spongiotic Microvesicle and Junctional Vacuolar Alteration </a:t>
            </a:r>
          </a:p>
        </p:txBody>
      </p:sp>
      <p:sp>
        <p:nvSpPr>
          <p:cNvPr id="81" name="Rectangle 80"/>
          <p:cNvSpPr/>
          <p:nvPr/>
        </p:nvSpPr>
        <p:spPr>
          <a:xfrm>
            <a:off x="15692226" y="8722336"/>
            <a:ext cx="9891853" cy="423166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15799780" y="9266469"/>
            <a:ext cx="6433540" cy="3574644"/>
            <a:chOff x="4971861" y="17898232"/>
            <a:chExt cx="8366314" cy="6847745"/>
          </a:xfrm>
        </p:grpSpPr>
        <p:pic>
          <p:nvPicPr>
            <p:cNvPr id="86" name="Picture 10"/>
            <p:cNvPicPr>
              <a:picLocks noChangeAspect="1"/>
            </p:cNvPicPr>
            <p:nvPr/>
          </p:nvPicPr>
          <p:blipFill rotWithShape="1">
            <a:blip r:embed="rId6">
              <a:extLst>
                <a:ext uri="{28A0092B-C50C-407E-A947-70E740481C1C}">
                  <a14:useLocalDpi xmlns:a14="http://schemas.microsoft.com/office/drawing/2010/main" val="0"/>
                </a:ext>
              </a:extLst>
            </a:blip>
            <a:srcRect l="11487" b="4158"/>
            <a:stretch/>
          </p:blipFill>
          <p:spPr bwMode="auto">
            <a:xfrm>
              <a:off x="4971861" y="17898232"/>
              <a:ext cx="8366314" cy="684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Arrow Connector 86"/>
            <p:cNvCxnSpPr/>
            <p:nvPr/>
          </p:nvCxnSpPr>
          <p:spPr bwMode="auto">
            <a:xfrm flipH="1">
              <a:off x="9220200" y="19487320"/>
              <a:ext cx="762000" cy="865187"/>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bwMode="auto">
            <a:xfrm flipH="1">
              <a:off x="12115800" y="18812632"/>
              <a:ext cx="838200" cy="95250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41" name="Rectangle 240"/>
          <p:cNvSpPr/>
          <p:nvPr/>
        </p:nvSpPr>
        <p:spPr>
          <a:xfrm>
            <a:off x="22402800" y="9808340"/>
            <a:ext cx="3031691" cy="2862322"/>
          </a:xfrm>
          <a:prstGeom prst="rect">
            <a:avLst/>
          </a:prstGeom>
        </p:spPr>
        <p:txBody>
          <a:bodyPr wrap="square">
            <a:spAutoFit/>
          </a:bodyPr>
          <a:lstStyle/>
          <a:p>
            <a:pPr>
              <a:spcBef>
                <a:spcPct val="0"/>
              </a:spcBef>
            </a:pPr>
            <a:r>
              <a:rPr lang="en-US" altLang="en-US" sz="2000" dirty="0">
                <a:latin typeface="Arial" panose="020B0604020202020204" pitchFamily="34" charset="0"/>
              </a:rPr>
              <a:t>Figure 2. Psoriasis vulgaris. Biopsy from the left hand of a 75 year old woman shows a non-neutrophilic, non-eosinophilic spongiotic microvesicle and junctional vacuolar alteration (arrows). </a:t>
            </a:r>
          </a:p>
        </p:txBody>
      </p:sp>
      <p:sp>
        <p:nvSpPr>
          <p:cNvPr id="91" name="Rectangle 90"/>
          <p:cNvSpPr/>
          <p:nvPr/>
        </p:nvSpPr>
        <p:spPr>
          <a:xfrm>
            <a:off x="15692225" y="13106399"/>
            <a:ext cx="9891853" cy="421947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235"/>
          <p:cNvSpPr/>
          <p:nvPr/>
        </p:nvSpPr>
        <p:spPr>
          <a:xfrm>
            <a:off x="15711348" y="13106400"/>
            <a:ext cx="9891852" cy="44348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Figure 3. Lichenoid Interface Alteration and Necrotic Keratinocytes </a:t>
            </a:r>
          </a:p>
        </p:txBody>
      </p:sp>
      <p:grpSp>
        <p:nvGrpSpPr>
          <p:cNvPr id="242" name="Group 241"/>
          <p:cNvGrpSpPr/>
          <p:nvPr/>
        </p:nvGrpSpPr>
        <p:grpSpPr>
          <a:xfrm>
            <a:off x="15799779" y="13706475"/>
            <a:ext cx="6433540" cy="3490246"/>
            <a:chOff x="16827500" y="10230315"/>
            <a:chExt cx="9071914" cy="6913272"/>
          </a:xfrm>
        </p:grpSpPr>
        <p:pic>
          <p:nvPicPr>
            <p:cNvPr id="93" name="Picture 5"/>
            <p:cNvPicPr>
              <a:picLocks noChangeAspect="1"/>
            </p:cNvPicPr>
            <p:nvPr/>
          </p:nvPicPr>
          <p:blipFill rotWithShape="1">
            <a:blip r:embed="rId7">
              <a:extLst>
                <a:ext uri="{28A0092B-C50C-407E-A947-70E740481C1C}">
                  <a14:useLocalDpi xmlns:a14="http://schemas.microsoft.com/office/drawing/2010/main" val="0"/>
                </a:ext>
              </a:extLst>
            </a:blip>
            <a:srcRect t="6970" r="22155"/>
            <a:stretch/>
          </p:blipFill>
          <p:spPr bwMode="auto">
            <a:xfrm>
              <a:off x="16827500" y="10230315"/>
              <a:ext cx="9071914" cy="69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08544" y="14692348"/>
              <a:ext cx="2667357" cy="24114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62475" y="14692348"/>
              <a:ext cx="2460176" cy="241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6" name="Straight Arrow Connector 95"/>
            <p:cNvCxnSpPr>
              <a:cxnSpLocks/>
            </p:cNvCxnSpPr>
            <p:nvPr/>
          </p:nvCxnSpPr>
          <p:spPr bwMode="auto">
            <a:xfrm flipH="1">
              <a:off x="23207664" y="11372490"/>
              <a:ext cx="642936" cy="1135423"/>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bwMode="auto">
            <a:xfrm flipH="1">
              <a:off x="19740564" y="12344400"/>
              <a:ext cx="667979" cy="1057275"/>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43" name="Rectangle 242"/>
          <p:cNvSpPr/>
          <p:nvPr/>
        </p:nvSpPr>
        <p:spPr>
          <a:xfrm>
            <a:off x="22402800" y="14017502"/>
            <a:ext cx="3031691" cy="2862322"/>
          </a:xfrm>
          <a:prstGeom prst="rect">
            <a:avLst/>
          </a:prstGeom>
        </p:spPr>
        <p:txBody>
          <a:bodyPr wrap="square">
            <a:spAutoFit/>
          </a:bodyPr>
          <a:lstStyle/>
          <a:p>
            <a:pPr>
              <a:spcBef>
                <a:spcPct val="0"/>
              </a:spcBef>
            </a:pPr>
            <a:r>
              <a:rPr lang="en-US" altLang="en-US" sz="2000" dirty="0">
                <a:latin typeface="Arial" panose="020B0604020202020204" pitchFamily="34" charset="0"/>
              </a:rPr>
              <a:t>Figure 3. Psoriasis vulgaris. Biopsy from the back of a 50 year old man shows lichenoid interface alteration (arrows) and necrotic keratinocytes in the spinous and basal layers (insets). </a:t>
            </a:r>
          </a:p>
        </p:txBody>
      </p:sp>
      <p:grpSp>
        <p:nvGrpSpPr>
          <p:cNvPr id="244" name="Group 243"/>
          <p:cNvGrpSpPr/>
          <p:nvPr/>
        </p:nvGrpSpPr>
        <p:grpSpPr>
          <a:xfrm>
            <a:off x="15849904" y="17982087"/>
            <a:ext cx="6433540" cy="3555179"/>
            <a:chOff x="20644643" y="19794372"/>
            <a:chExt cx="10901362" cy="4964798"/>
          </a:xfrm>
        </p:grpSpPr>
        <p:pic>
          <p:nvPicPr>
            <p:cNvPr id="100"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644643" y="19794372"/>
              <a:ext cx="5403962" cy="49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142043" y="19794372"/>
              <a:ext cx="5403962" cy="496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Straight Arrow Connector 101"/>
            <p:cNvCxnSpPr/>
            <p:nvPr/>
          </p:nvCxnSpPr>
          <p:spPr bwMode="auto">
            <a:xfrm flipH="1">
              <a:off x="30093443" y="21629522"/>
              <a:ext cx="492125" cy="984250"/>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bwMode="auto">
            <a:xfrm flipH="1">
              <a:off x="27426443" y="20599234"/>
              <a:ext cx="468313" cy="1030288"/>
            </a:xfrm>
            <a:prstGeom prst="straightConnector1">
              <a:avLst/>
            </a:prstGeom>
            <a:ln w="5715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45" name="Rectangle 244"/>
          <p:cNvSpPr/>
          <p:nvPr/>
        </p:nvSpPr>
        <p:spPr>
          <a:xfrm rot="10800000" flipV="1">
            <a:off x="22412325" y="18636291"/>
            <a:ext cx="3016264" cy="2246769"/>
          </a:xfrm>
          <a:prstGeom prst="rect">
            <a:avLst/>
          </a:prstGeom>
        </p:spPr>
        <p:txBody>
          <a:bodyPr wrap="square">
            <a:spAutoFit/>
          </a:bodyPr>
          <a:lstStyle/>
          <a:p>
            <a:pPr>
              <a:spcBef>
                <a:spcPct val="0"/>
              </a:spcBef>
            </a:pPr>
            <a:r>
              <a:rPr lang="en-US" altLang="en-US" sz="2000" dirty="0">
                <a:latin typeface="Arial" panose="020B0604020202020204" pitchFamily="34" charset="0"/>
              </a:rPr>
              <a:t>Figures 4. Psoriasis vulgaris. Biopsy from the right upper back of a 37 year old man shows eosinophilic spongiosis and dermal eosinophils (</a:t>
            </a:r>
            <a:r>
              <a:rPr lang="en-US" altLang="en-US" sz="2000">
                <a:latin typeface="Arial" panose="020B0604020202020204" pitchFamily="34" charset="0"/>
              </a:rPr>
              <a:t>arrows).  </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4061735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10327</TotalTime>
  <Words>995</Words>
  <Application>Microsoft Office PowerPoint</Application>
  <PresentationFormat>Custom</PresentationFormat>
  <Paragraphs>98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MS PGothic</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Huixin Liu</dc:creator>
  <cp:lastModifiedBy>Thinh Quoc Chau</cp:lastModifiedBy>
  <cp:revision>169</cp:revision>
  <cp:lastPrinted>2015-10-30T16:19:14Z</cp:lastPrinted>
  <dcterms:created xsi:type="dcterms:W3CDTF">2006-08-16T00:00:00Z</dcterms:created>
  <dcterms:modified xsi:type="dcterms:W3CDTF">2017-02-19T23:25:15Z</dcterms:modified>
</cp:coreProperties>
</file>